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9" r:id="rId4"/>
    <p:sldId id="258" r:id="rId5"/>
    <p:sldId id="260" r:id="rId6"/>
    <p:sldId id="280" r:id="rId7"/>
    <p:sldId id="261" r:id="rId8"/>
    <p:sldId id="282" r:id="rId9"/>
    <p:sldId id="279" r:id="rId10"/>
    <p:sldId id="281" r:id="rId11"/>
    <p:sldId id="283" r:id="rId12"/>
    <p:sldId id="288" r:id="rId13"/>
    <p:sldId id="285" r:id="rId14"/>
    <p:sldId id="284" r:id="rId15"/>
    <p:sldId id="289" r:id="rId16"/>
    <p:sldId id="291" r:id="rId17"/>
    <p:sldId id="264" r:id="rId18"/>
    <p:sldId id="292" r:id="rId19"/>
    <p:sldId id="267" r:id="rId20"/>
    <p:sldId id="293" r:id="rId21"/>
    <p:sldId id="266" r:id="rId22"/>
    <p:sldId id="294" r:id="rId23"/>
    <p:sldId id="296" r:id="rId24"/>
    <p:sldId id="295" r:id="rId25"/>
    <p:sldId id="271" r:id="rId26"/>
    <p:sldId id="290" r:id="rId27"/>
    <p:sldId id="27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8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11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463ACF-AABD-2347-8593-F47F3F52EA6C}" type="datetimeFigureOut">
              <a:rPr lang="en-US" smtClean="0"/>
              <a:t>2/11/21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9579C-B5E8-0E42-854A-0AA7B3899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28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9579C-B5E8-0E42-854A-0AA7B38997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32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5AAA3-AA0A-FC4C-B800-FC8840D591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18163F-64E4-E84A-AAF3-392A39BA3B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80E38-D70B-6E41-98DC-AB817A46A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29413-320D-E445-A798-09CF28AB75D4}" type="datetimeFigureOut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CC78B-68B4-6D44-9444-7973C26E1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0FF6E-972D-CD47-BBE5-E0A73F010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E898-6E34-744D-B0BD-33EAA1EF6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68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5C95F-9AAA-6C43-BFB1-4FA35A743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B48F56-9331-C443-AE6C-485CE7F846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58FEA-1C56-0346-A485-F035760EE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29413-320D-E445-A798-09CF28AB75D4}" type="datetimeFigureOut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4E186-4590-6F40-A4A8-92A9291CC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A1B9D-57F0-2547-A64B-FC2AEA586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E898-6E34-744D-B0BD-33EAA1EF6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904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9E63B9-134E-EA4E-A047-692BEB9414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3FCC2C-296F-3B4A-87A4-617076F40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4E0B5-60F5-4C49-8C67-C335101BB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29413-320D-E445-A798-09CF28AB75D4}" type="datetimeFigureOut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B3E34-D608-904D-84C1-F702DED6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820AE-5ED7-F141-B730-E9080C20C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E898-6E34-744D-B0BD-33EAA1EF6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00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DF5F1-EE5C-DE40-ADEA-77F304D51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DA56D-4DDF-EF4F-96F9-072EE8B24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7BDC0-824C-C041-A6D6-2AA694E7C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29413-320D-E445-A798-09CF28AB75D4}" type="datetimeFigureOut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27F3D-2493-1448-8FF5-4A638B16F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35FA6-B56E-1D46-A101-7EE98B419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E898-6E34-744D-B0BD-33EAA1EF6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669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64E8E-7BA2-5448-9D37-2123EB27F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F26E3-2763-B845-92E5-0B550DE6D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4E1F6-75BD-E243-AB51-E7AAC6D6A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29413-320D-E445-A798-09CF28AB75D4}" type="datetimeFigureOut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E0BF3-C7B4-2D4C-8032-736857ED1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E74B3-B017-8745-8082-2B8C7CBE7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E898-6E34-744D-B0BD-33EAA1EF6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817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4CB5C-0AD0-BE45-95CD-DFB55932D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C72E1-D1A4-7042-83ED-468945208C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2841C-FC21-F24B-BE49-F24C2D8E44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BFE54D-2EE1-3047-8815-A68B58E6D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29413-320D-E445-A798-09CF28AB75D4}" type="datetimeFigureOut">
              <a:rPr lang="en-US" smtClean="0"/>
              <a:t>2/11/21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2FDD6-9C53-684A-8391-FCAC12421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CE61F6-F432-4D42-A709-BBDA1E390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E898-6E34-744D-B0BD-33EAA1EF6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01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6BA67-EFD4-074E-9008-07F47CE14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4448B-6AB9-1845-97E1-A7C3D43CF3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837734-9771-C540-8C3F-44F8BE8089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F4FB0B-A0AD-3941-AA6F-7904BB0BD3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E9FDE8-7037-D54C-9A5D-9F8AA80C65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6124B1-966D-2444-BD90-96CB473BC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29413-320D-E445-A798-09CF28AB75D4}" type="datetimeFigureOut">
              <a:rPr lang="en-US" smtClean="0"/>
              <a:t>2/11/21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E2C870-8331-B14F-9A85-F973D8703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103189-D3A5-4445-AAC3-D71231C4C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E898-6E34-744D-B0BD-33EAA1EF6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179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27EED-5346-8C46-AEB5-C7A025A8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D18BDD-ED2B-BB4F-9DA8-242837182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29413-320D-E445-A798-09CF28AB75D4}" type="datetimeFigureOut">
              <a:rPr lang="en-US" smtClean="0"/>
              <a:t>2/11/21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A532C3-B9C1-A04F-84AA-9DE0111F8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8C4A42-6209-5B49-897A-2133DBE77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E898-6E34-744D-B0BD-33EAA1EF6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539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369A58-D1DB-934A-AB50-A84D42C56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29413-320D-E445-A798-09CF28AB75D4}" type="datetimeFigureOut">
              <a:rPr lang="en-US" smtClean="0"/>
              <a:t>2/11/21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EFB804-4B30-2A41-8C48-4C163DAFD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BB411-600F-E24F-B57E-A1ECFC239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E898-6E34-744D-B0BD-33EAA1EF6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22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97B5A-E90A-A944-BD71-EB28E91DC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93BA2-37A3-4544-89A5-3FE0FB487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52C657-4458-8542-9862-3ADCF6A4B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A4A1F6-BC79-AC45-A4DB-5B51633C7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29413-320D-E445-A798-09CF28AB75D4}" type="datetimeFigureOut">
              <a:rPr lang="en-US" smtClean="0"/>
              <a:t>2/11/21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CE05B7-6927-CA4A-A9F7-9AB8D301D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4DB677-36DE-7948-AAAE-8151DF7E2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E898-6E34-744D-B0BD-33EAA1EF6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611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B45DE-D787-1642-869C-403F59FE5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9961BC-B24A-284D-9A38-6E1D152192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F4A034-84B8-6940-BB43-BD000F9264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8C9DC4-D78C-EF49-AAA4-246F774E7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29413-320D-E445-A798-09CF28AB75D4}" type="datetimeFigureOut">
              <a:rPr lang="en-US" smtClean="0"/>
              <a:t>2/11/21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8EA6CC-235E-A644-91E1-D9BA7F63A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5CF35A-BF99-3346-9ED0-4C0FF3D4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E898-6E34-744D-B0BD-33EAA1EF6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90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0381F3-D9EB-F94B-9458-55D4CA2BB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17AE6-D258-3248-801A-26A15AEA3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3A68D-2C2B-F040-93C0-2198D3DB55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29413-320D-E445-A798-09CF28AB75D4}" type="datetimeFigureOut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AA3AA-2AD8-754C-8111-6A755BC9E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42D4C-3BE4-6644-A914-6AB61E787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1E898-6E34-744D-B0BD-33EAA1EF6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668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inyurl.com/4zsqs2rd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tinyurl.com/4zsqs2r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tinyurl.com/4zsqs2r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inyurl.com/4zsqs2r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4zsqs2rd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4zsqs2rd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4zsqs2rd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4zsqs2rd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free-pro-team@latest/education/teach-and-learn-with-github-education/apply-for-an-educator-or-researcher-discount" TargetMode="External"/><Relationship Id="rId2" Type="http://schemas.openxmlformats.org/officeDocument/2006/relationships/hyperlink" Target="https://git-lfs.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4zsqs2rd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tinyurl.com/4zsqs2r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4zsqs2rd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tinyurl.com/4zsqs2r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4zsqs2rd" TargetMode="External"/><Relationship Id="rId2" Type="http://schemas.openxmlformats.org/officeDocument/2006/relationships/hyperlink" Target="https://github.com/Wild-Microbiom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4zsqs2rd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tinyurl.com/4zsqs2r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tinyurl.com/4zsqs2rd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4zsqs2rd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4zsqs2rd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4zsqs2rd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4zsqs2rd" TargetMode="Externa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4zsqs2rd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tinyurl.com/4zsqs2rd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4zsqs2rd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4zsqs2rd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1597E-FE34-0347-B398-3ED03595F0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37942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Version control with </a:t>
            </a:r>
            <a:br>
              <a:rPr lang="en-US" dirty="0"/>
            </a:br>
            <a:r>
              <a:rPr lang="en-US" dirty="0"/>
              <a:t>git and GitHub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FADFAF-7EB1-C140-937C-6B0923B758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Kim Dill-McFarland, PhD</a:t>
            </a:r>
          </a:p>
          <a:p>
            <a:r>
              <a:rPr lang="en-US" dirty="0"/>
              <a:t>Feb 11, 2021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BE7389-B8D6-A442-AEFA-729C8C7A7C2A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2"/>
              </a:rPr>
              <a:t>https://tinyurl.com/4zsqs2rd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14CF43-888B-0B4C-952F-24D13B3A8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56" y="66946"/>
            <a:ext cx="2057333" cy="10093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2CDD1-A26B-EF45-ACD6-D309C973F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3577" y="649634"/>
            <a:ext cx="853381" cy="8533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97D55A-73A1-5044-8AAB-8E4D19DE97A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3469" y="-239710"/>
            <a:ext cx="2166375" cy="162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74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B4A58-19B9-2346-A1F8-D57355C7B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repository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68332A-508A-E847-B82F-E7062B8FF7C9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2"/>
              </a:rPr>
              <a:t>https://tinyurl.com/4zsqs2rd</a:t>
            </a:r>
            <a:r>
              <a:rPr lang="en-US" dirty="0"/>
              <a:t>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E9C3043-D92B-C540-A935-2FCA7C0284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5896"/>
          <a:stretch/>
        </p:blipFill>
        <p:spPr>
          <a:xfrm>
            <a:off x="302941" y="1611217"/>
            <a:ext cx="5618356" cy="1524000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0F1E60-DBA3-7448-965B-949C14254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277" y="737218"/>
            <a:ext cx="5016500" cy="5740400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50C50D1B-9271-3C4F-8D55-0308D909156E}"/>
              </a:ext>
            </a:extLst>
          </p:cNvPr>
          <p:cNvSpPr/>
          <p:nvPr/>
        </p:nvSpPr>
        <p:spPr>
          <a:xfrm rot="16200000" flipH="1">
            <a:off x="6114972" y="3403257"/>
            <a:ext cx="289931" cy="992459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91A383-386A-3349-9986-6C17933CFC9B}"/>
              </a:ext>
            </a:extLst>
          </p:cNvPr>
          <p:cNvSpPr txBox="1"/>
          <p:nvPr/>
        </p:nvSpPr>
        <p:spPr>
          <a:xfrm>
            <a:off x="3379903" y="3714820"/>
            <a:ext cx="2383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Always have a README</a:t>
            </a: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71AB9BAE-5210-0F48-805C-94CA4E6BAE4A}"/>
              </a:ext>
            </a:extLst>
          </p:cNvPr>
          <p:cNvSpPr/>
          <p:nvPr/>
        </p:nvSpPr>
        <p:spPr>
          <a:xfrm rot="16200000" flipH="1">
            <a:off x="6103821" y="4015622"/>
            <a:ext cx="289931" cy="992459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6A63F2-863D-BA4B-9338-22314ED30C2B}"/>
              </a:ext>
            </a:extLst>
          </p:cNvPr>
          <p:cNvSpPr txBox="1"/>
          <p:nvPr/>
        </p:nvSpPr>
        <p:spPr>
          <a:xfrm>
            <a:off x="2096429" y="4226600"/>
            <a:ext cx="3656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Optionally auto generate common ignored files for different programs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4248D804-8751-CD4C-AC7A-81184F6DF6EF}"/>
              </a:ext>
            </a:extLst>
          </p:cNvPr>
          <p:cNvSpPr/>
          <p:nvPr/>
        </p:nvSpPr>
        <p:spPr>
          <a:xfrm rot="16200000" flipH="1">
            <a:off x="6103821" y="4794221"/>
            <a:ext cx="289931" cy="992459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97E75E-9FFB-0F47-9497-ED9A329C5976}"/>
              </a:ext>
            </a:extLst>
          </p:cNvPr>
          <p:cNvSpPr txBox="1"/>
          <p:nvPr/>
        </p:nvSpPr>
        <p:spPr>
          <a:xfrm>
            <a:off x="2877015" y="5002582"/>
            <a:ext cx="2875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Add license so others can use your code if made public</a:t>
            </a:r>
          </a:p>
        </p:txBody>
      </p:sp>
    </p:spTree>
    <p:extLst>
      <p:ext uri="{BB962C8B-B14F-4D97-AF65-F5344CB8AC3E}">
        <p14:creationId xmlns:p14="http://schemas.microsoft.com/office/powerpoint/2010/main" val="2368947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B4A58-19B9-2346-A1F8-D57355C7B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and commit a 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68332A-508A-E847-B82F-E7062B8FF7C9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2"/>
              </a:rPr>
              <a:t>https://tinyurl.com/4zsqs2rd</a:t>
            </a:r>
            <a:r>
              <a:rPr lang="en-US" dirty="0"/>
              <a:t> 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2870603-EB16-584D-BA42-824530550F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9576" y="1490028"/>
            <a:ext cx="10515600" cy="1917939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ACFE08-62B6-BC44-8B19-68EB0EB3C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219" y="3422497"/>
            <a:ext cx="5845562" cy="2869640"/>
          </a:xfrm>
          <a:prstGeom prst="rect">
            <a:avLst/>
          </a:prstGeom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AA045555-4829-B446-B762-8B8778FFF9E1}"/>
              </a:ext>
            </a:extLst>
          </p:cNvPr>
          <p:cNvSpPr/>
          <p:nvPr/>
        </p:nvSpPr>
        <p:spPr>
          <a:xfrm rot="16200000" flipH="1">
            <a:off x="693234" y="2472463"/>
            <a:ext cx="289931" cy="992459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702E7A-493A-AF4A-ABB6-12CE6A501214}"/>
              </a:ext>
            </a:extLst>
          </p:cNvPr>
          <p:cNvSpPr txBox="1"/>
          <p:nvPr/>
        </p:nvSpPr>
        <p:spPr>
          <a:xfrm>
            <a:off x="0" y="2125831"/>
            <a:ext cx="1380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Select file(s) to add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1B5C0ED9-7228-AC4D-9E1F-6766BAF41509}"/>
              </a:ext>
            </a:extLst>
          </p:cNvPr>
          <p:cNvSpPr/>
          <p:nvPr/>
        </p:nvSpPr>
        <p:spPr>
          <a:xfrm rot="16200000" flipH="1">
            <a:off x="2509723" y="3313819"/>
            <a:ext cx="289931" cy="992459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6A19E9-DFC7-364B-8DB3-FBA7CC51A5F8}"/>
              </a:ext>
            </a:extLst>
          </p:cNvPr>
          <p:cNvSpPr txBox="1"/>
          <p:nvPr/>
        </p:nvSpPr>
        <p:spPr>
          <a:xfrm>
            <a:off x="281336" y="3519944"/>
            <a:ext cx="1877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Must have a main commit message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96166AE6-39DB-974B-9660-8F437967B4FD}"/>
              </a:ext>
            </a:extLst>
          </p:cNvPr>
          <p:cNvSpPr/>
          <p:nvPr/>
        </p:nvSpPr>
        <p:spPr>
          <a:xfrm rot="16200000" flipH="1">
            <a:off x="2509723" y="4208251"/>
            <a:ext cx="289931" cy="992459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6FB58D-2DCC-0348-9489-454AB6C1B813}"/>
              </a:ext>
            </a:extLst>
          </p:cNvPr>
          <p:cNvSpPr txBox="1"/>
          <p:nvPr/>
        </p:nvSpPr>
        <p:spPr>
          <a:xfrm>
            <a:off x="281336" y="4414376"/>
            <a:ext cx="1877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Optional additional details</a:t>
            </a: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6D049E9E-F4D2-B346-8852-6AEED78658DB}"/>
              </a:ext>
            </a:extLst>
          </p:cNvPr>
          <p:cNvSpPr/>
          <p:nvPr/>
        </p:nvSpPr>
        <p:spPr>
          <a:xfrm>
            <a:off x="9188606" y="1323017"/>
            <a:ext cx="289931" cy="992459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932361-6E18-644F-AD86-6200381CC948}"/>
              </a:ext>
            </a:extLst>
          </p:cNvPr>
          <p:cNvSpPr txBox="1"/>
          <p:nvPr/>
        </p:nvSpPr>
        <p:spPr>
          <a:xfrm>
            <a:off x="7559946" y="604411"/>
            <a:ext cx="3547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it is a text-based file, see line specific changes since last commit</a:t>
            </a: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99AA1361-4851-4A4C-BDDD-56DF4ECDC2D5}"/>
              </a:ext>
            </a:extLst>
          </p:cNvPr>
          <p:cNvSpPr/>
          <p:nvPr/>
        </p:nvSpPr>
        <p:spPr>
          <a:xfrm rot="16200000" flipH="1">
            <a:off x="2509724" y="5471800"/>
            <a:ext cx="289931" cy="992459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8B3A43-807A-E742-8509-B54A72D5373C}"/>
              </a:ext>
            </a:extLst>
          </p:cNvPr>
          <p:cNvSpPr txBox="1"/>
          <p:nvPr/>
        </p:nvSpPr>
        <p:spPr>
          <a:xfrm>
            <a:off x="281337" y="5677925"/>
            <a:ext cx="1877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Most recent commit message</a:t>
            </a:r>
          </a:p>
        </p:txBody>
      </p:sp>
    </p:spTree>
    <p:extLst>
      <p:ext uri="{BB962C8B-B14F-4D97-AF65-F5344CB8AC3E}">
        <p14:creationId xmlns:p14="http://schemas.microsoft.com/office/powerpoint/2010/main" val="2138549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B4A58-19B9-2346-A1F8-D57355C7B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Ignore a 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68332A-508A-E847-B82F-E7062B8FF7C9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2"/>
              </a:rPr>
              <a:t>https://tinyurl.com/4zsqs2rd</a:t>
            </a:r>
            <a:r>
              <a:rPr lang="en-US" dirty="0"/>
              <a:t>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E50C29C-8026-024F-BF00-58DBBFA906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91467" y="1278537"/>
            <a:ext cx="5009066" cy="275398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68F551-2FD9-2E4D-8433-8212F1CE6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" y="4050268"/>
            <a:ext cx="11785600" cy="2438400"/>
          </a:xfrm>
          <a:prstGeom prst="rect">
            <a:avLst/>
          </a:prstGeom>
        </p:spPr>
      </p:pic>
      <p:sp>
        <p:nvSpPr>
          <p:cNvPr id="12" name="Down Arrow 11">
            <a:extLst>
              <a:ext uri="{FF2B5EF4-FFF2-40B4-BE49-F238E27FC236}">
                <a16:creationId xmlns:a16="http://schemas.microsoft.com/office/drawing/2014/main" id="{6F94056E-64D5-3641-9B76-634887ABE097}"/>
              </a:ext>
            </a:extLst>
          </p:cNvPr>
          <p:cNvSpPr/>
          <p:nvPr/>
        </p:nvSpPr>
        <p:spPr>
          <a:xfrm rot="5400000">
            <a:off x="8951797" y="2005207"/>
            <a:ext cx="289931" cy="992459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B90170-46C6-D244-8B68-1E37E320093D}"/>
              </a:ext>
            </a:extLst>
          </p:cNvPr>
          <p:cNvSpPr txBox="1"/>
          <p:nvPr/>
        </p:nvSpPr>
        <p:spPr>
          <a:xfrm>
            <a:off x="9592992" y="2322911"/>
            <a:ext cx="113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Right-click</a:t>
            </a:r>
          </a:p>
        </p:txBody>
      </p:sp>
    </p:spTree>
    <p:extLst>
      <p:ext uri="{BB962C8B-B14F-4D97-AF65-F5344CB8AC3E}">
        <p14:creationId xmlns:p14="http://schemas.microsoft.com/office/powerpoint/2010/main" val="4130995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B4A58-19B9-2346-A1F8-D57355C7B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complete history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62676E6-2972-FE44-B7FF-311A8007F4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17665"/>
            <a:ext cx="10515600" cy="242266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68332A-508A-E847-B82F-E7062B8FF7C9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3"/>
              </a:rPr>
              <a:t>https://tinyurl.com/4zsqs2rd</a:t>
            </a:r>
            <a:r>
              <a:rPr lang="en-US" dirty="0"/>
              <a:t> 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239A5821-830F-9647-8075-3E51BB77E3EA}"/>
              </a:ext>
            </a:extLst>
          </p:cNvPr>
          <p:cNvSpPr/>
          <p:nvPr/>
        </p:nvSpPr>
        <p:spPr>
          <a:xfrm>
            <a:off x="3891776" y="1622395"/>
            <a:ext cx="289931" cy="992459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464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B4A58-19B9-2346-A1F8-D57355C7B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Revert back to old versions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C092CB-C076-D846-BA94-11966F3BB5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9100" y="1792424"/>
            <a:ext cx="6273800" cy="40386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68332A-508A-E847-B82F-E7062B8FF7C9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3"/>
              </a:rPr>
              <a:t>https://tinyurl.com/4zsqs2rd</a:t>
            </a:r>
            <a:r>
              <a:rPr lang="en-US" dirty="0"/>
              <a:t> 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CD16FDAC-94E9-E240-AA2D-DFB0E6AF7707}"/>
              </a:ext>
            </a:extLst>
          </p:cNvPr>
          <p:cNvSpPr/>
          <p:nvPr/>
        </p:nvSpPr>
        <p:spPr>
          <a:xfrm>
            <a:off x="7515922" y="1355873"/>
            <a:ext cx="289931" cy="992459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BA1C8CAC-4974-A241-A865-184394AE832D}"/>
              </a:ext>
            </a:extLst>
          </p:cNvPr>
          <p:cNvSpPr/>
          <p:nvPr/>
        </p:nvSpPr>
        <p:spPr>
          <a:xfrm rot="5400000">
            <a:off x="9188605" y="3763429"/>
            <a:ext cx="289931" cy="992459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FADD3C-9347-F04D-BFBC-3487E04B6638}"/>
              </a:ext>
            </a:extLst>
          </p:cNvPr>
          <p:cNvSpPr txBox="1"/>
          <p:nvPr/>
        </p:nvSpPr>
        <p:spPr>
          <a:xfrm>
            <a:off x="9829800" y="4081133"/>
            <a:ext cx="113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Right-click</a:t>
            </a:r>
          </a:p>
        </p:txBody>
      </p:sp>
    </p:spTree>
    <p:extLst>
      <p:ext uri="{BB962C8B-B14F-4D97-AF65-F5344CB8AC3E}">
        <p14:creationId xmlns:p14="http://schemas.microsoft.com/office/powerpoint/2010/main" val="1976229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0D402-4B0A-DA49-B9D3-BCE9C075E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Collaborate with others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A29AB-1C6F-D14A-9BDF-00FDEB7A86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GitHub and your organization</a:t>
            </a:r>
          </a:p>
        </p:txBody>
      </p:sp>
    </p:spTree>
    <p:extLst>
      <p:ext uri="{BB962C8B-B14F-4D97-AF65-F5344CB8AC3E}">
        <p14:creationId xmlns:p14="http://schemas.microsoft.com/office/powerpoint/2010/main" val="3608875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0A6EC-04AA-5B45-94C0-FF1C4EFE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C5F2A-B8D5-F442-A36B-5E8FE02E2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Remote backup</a:t>
            </a:r>
          </a:p>
          <a:p>
            <a:endParaRPr lang="en-US" dirty="0"/>
          </a:p>
          <a:p>
            <a:r>
              <a:rPr lang="en-US" dirty="0"/>
              <a:t>Share files within your organization or publicly</a:t>
            </a:r>
          </a:p>
          <a:p>
            <a:endParaRPr lang="en-US" dirty="0"/>
          </a:p>
          <a:p>
            <a:r>
              <a:rPr lang="en-US" dirty="0"/>
              <a:t>Contribute to public coding projects</a:t>
            </a:r>
          </a:p>
          <a:p>
            <a:endParaRPr lang="en-US" dirty="0"/>
          </a:p>
          <a:p>
            <a:r>
              <a:rPr lang="en-US" dirty="0"/>
              <a:t>Additional collaboration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B70AAC-341F-284F-A976-3AC5C45145A7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2"/>
              </a:rPr>
              <a:t>https://tinyurl.com/4zsqs2rd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3957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0A6EC-04AA-5B45-94C0-FF1C4EFE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workflow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04E53A-83F9-5343-83F2-AA13BBC48CF1}"/>
              </a:ext>
            </a:extLst>
          </p:cNvPr>
          <p:cNvSpPr/>
          <p:nvPr/>
        </p:nvSpPr>
        <p:spPr>
          <a:xfrm>
            <a:off x="8856617" y="3728330"/>
            <a:ext cx="783772" cy="33963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A3F030-5A18-D04D-A979-3D2F815B1129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3"/>
              </a:rPr>
              <a:t>https://tinyurl.com/4zsqs2rd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731488-7A13-3D48-B968-33B3E2756E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130" b="38901"/>
          <a:stretch/>
        </p:blipFill>
        <p:spPr>
          <a:xfrm>
            <a:off x="395558" y="1600770"/>
            <a:ext cx="4076081" cy="25998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D0A9BC-FD5D-D743-BD90-D225840D6C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49" t="-1" r="42998" b="38902"/>
          <a:stretch/>
        </p:blipFill>
        <p:spPr>
          <a:xfrm>
            <a:off x="3066584" y="1600769"/>
            <a:ext cx="3992137" cy="25998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C3299B8-7005-3C41-A8C6-0C8879BCDE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195" t="61098" r="42998" b="-750"/>
          <a:stretch/>
        </p:blipFill>
        <p:spPr>
          <a:xfrm>
            <a:off x="3925228" y="4200600"/>
            <a:ext cx="3133493" cy="1687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3E5A73-11FE-9D46-A572-0C0C3BAC91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766" r="1"/>
          <a:stretch/>
        </p:blipFill>
        <p:spPr>
          <a:xfrm>
            <a:off x="7058722" y="1600768"/>
            <a:ext cx="5091662" cy="428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76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0A6EC-04AA-5B45-94C0-FF1C4EFE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and GitHub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C5F2A-B8D5-F442-A36B-5E8FE02E2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Best for text-based files (</a:t>
            </a:r>
            <a:r>
              <a:rPr lang="en-US" dirty="0" err="1"/>
              <a:t>Rscript</a:t>
            </a:r>
            <a:r>
              <a:rPr lang="en-US" dirty="0"/>
              <a:t>, </a:t>
            </a:r>
            <a:r>
              <a:rPr lang="en-US" dirty="0" err="1"/>
              <a:t>Rmarkdown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GitHub max file size 100MB</a:t>
            </a:r>
          </a:p>
          <a:p>
            <a:pPr lvl="1"/>
            <a:r>
              <a:rPr lang="en-US" dirty="0"/>
              <a:t>LFS allows larger but not free </a:t>
            </a:r>
            <a:r>
              <a:rPr lang="en-US" dirty="0">
                <a:hlinkClick r:id="rId2"/>
              </a:rPr>
              <a:t>https://git-lfs.github.com/</a:t>
            </a:r>
            <a:endParaRPr lang="en-US" dirty="0"/>
          </a:p>
          <a:p>
            <a:endParaRPr lang="en-US" dirty="0"/>
          </a:p>
          <a:p>
            <a:r>
              <a:rPr lang="en-US" dirty="0"/>
              <a:t>Private repos not free</a:t>
            </a:r>
          </a:p>
          <a:p>
            <a:endParaRPr lang="en-US" dirty="0"/>
          </a:p>
          <a:p>
            <a:r>
              <a:rPr lang="en-US" dirty="0"/>
              <a:t>EXCEPT for education and research</a:t>
            </a:r>
          </a:p>
          <a:p>
            <a:pPr lvl="1"/>
            <a:r>
              <a:rPr lang="en-US" dirty="0">
                <a:hlinkClick r:id="rId3"/>
              </a:rPr>
              <a:t>https://docs.github.com/en/free-pro-team@latest/education/teach-and-learn-with-github-education/apply-for-an-educator-or-researcher-discount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5C9C40-F2DD-E541-9B9E-D023DFADB1BB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4"/>
              </a:rPr>
              <a:t>https://tinyurl.com/4zsqs2rd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6387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0A6EC-04AA-5B45-94C0-FF1C4EFE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to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C5F2A-B8D5-F442-A36B-5E8FE02E2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5C9C40-F2DD-E541-9B9E-D023DFADB1BB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2"/>
              </a:rPr>
              <a:t>https://tinyurl.com/4zsqs2rd</a:t>
            </a: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26DF84-016D-3B45-B0E7-20D3B9A54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1466825"/>
            <a:ext cx="12141200" cy="596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B2D2FA-B067-2D47-A459-392B5156A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960" y="2309644"/>
            <a:ext cx="4744177" cy="3978301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74D43097-4E43-CE49-8262-843BEF0CF549}"/>
              </a:ext>
            </a:extLst>
          </p:cNvPr>
          <p:cNvSpPr/>
          <p:nvPr/>
        </p:nvSpPr>
        <p:spPr>
          <a:xfrm>
            <a:off x="10677103" y="427243"/>
            <a:ext cx="289931" cy="992459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1CC567AC-4472-3A45-887E-16137660C95A}"/>
              </a:ext>
            </a:extLst>
          </p:cNvPr>
          <p:cNvSpPr/>
          <p:nvPr/>
        </p:nvSpPr>
        <p:spPr>
          <a:xfrm rot="16200000" flipH="1">
            <a:off x="3528765" y="4159114"/>
            <a:ext cx="289931" cy="992459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5027FC-EE9B-B549-9226-8CB1E183A407}"/>
              </a:ext>
            </a:extLst>
          </p:cNvPr>
          <p:cNvSpPr txBox="1"/>
          <p:nvPr/>
        </p:nvSpPr>
        <p:spPr>
          <a:xfrm>
            <a:off x="25400" y="4332177"/>
            <a:ext cx="3052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Public vs private. Not all accounts have this option</a:t>
            </a: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2C9F58BB-4F0C-6F4D-988C-57903124D6D9}"/>
              </a:ext>
            </a:extLst>
          </p:cNvPr>
          <p:cNvSpPr/>
          <p:nvPr/>
        </p:nvSpPr>
        <p:spPr>
          <a:xfrm rot="16200000" flipH="1">
            <a:off x="3528765" y="4793983"/>
            <a:ext cx="289931" cy="992459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75F452-FE08-514A-8806-9DDB8628318A}"/>
              </a:ext>
            </a:extLst>
          </p:cNvPr>
          <p:cNvSpPr txBox="1"/>
          <p:nvPr/>
        </p:nvSpPr>
        <p:spPr>
          <a:xfrm>
            <a:off x="25400" y="5005875"/>
            <a:ext cx="3052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If you’re part of an organization</a:t>
            </a:r>
          </a:p>
        </p:txBody>
      </p:sp>
    </p:spTree>
    <p:extLst>
      <p:ext uri="{BB962C8B-B14F-4D97-AF65-F5344CB8AC3E}">
        <p14:creationId xmlns:p14="http://schemas.microsoft.com/office/powerpoint/2010/main" val="503829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0D329-87FD-3E43-8528-DAB744CDF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5065"/>
            <a:ext cx="10515600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Why version control?</a:t>
            </a:r>
          </a:p>
          <a:p>
            <a:endParaRPr lang="en-US" dirty="0"/>
          </a:p>
          <a:p>
            <a:r>
              <a:rPr lang="en-US" dirty="0"/>
              <a:t>Collaborate with yourself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Collaborate with others</a:t>
            </a:r>
          </a:p>
          <a:p>
            <a:endParaRPr lang="en-US" dirty="0"/>
          </a:p>
          <a:p>
            <a:r>
              <a:rPr lang="en-US" dirty="0"/>
              <a:t>Share with the world!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F1EA41-3490-DD4E-A506-905B179EEA9D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2"/>
              </a:rPr>
              <a:t>https://tinyurl.com/4zsqs2rd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8689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0A6EC-04AA-5B45-94C0-FF1C4EFE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GitHub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5C9C40-F2DD-E541-9B9E-D023DFADB1BB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2"/>
              </a:rPr>
              <a:t>https://tinyurl.com/4zsqs2rd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313856-E03C-7544-AC2B-ECDBAE422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2074147"/>
            <a:ext cx="11455400" cy="60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7C7585-4061-AA4D-BEE5-8BA1FF2D6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" y="5517487"/>
            <a:ext cx="12166600" cy="596900"/>
          </a:xfrm>
          <a:prstGeom prst="rect">
            <a:avLst/>
          </a:prstGeom>
        </p:spPr>
      </p:pic>
      <p:sp>
        <p:nvSpPr>
          <p:cNvPr id="12" name="Down Arrow 11">
            <a:extLst>
              <a:ext uri="{FF2B5EF4-FFF2-40B4-BE49-F238E27FC236}">
                <a16:creationId xmlns:a16="http://schemas.microsoft.com/office/drawing/2014/main" id="{55DECEDF-4112-B247-8FE0-FC43B40A08C2}"/>
              </a:ext>
            </a:extLst>
          </p:cNvPr>
          <p:cNvSpPr/>
          <p:nvPr/>
        </p:nvSpPr>
        <p:spPr>
          <a:xfrm>
            <a:off x="9952273" y="3129317"/>
            <a:ext cx="289931" cy="60960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1B5FB6D1-5AC1-0B4A-915F-6A47F533BC09}"/>
              </a:ext>
            </a:extLst>
          </p:cNvPr>
          <p:cNvSpPr/>
          <p:nvPr/>
        </p:nvSpPr>
        <p:spPr>
          <a:xfrm>
            <a:off x="9952272" y="1418870"/>
            <a:ext cx="289931" cy="62759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4AD2183-5A45-DD42-BF5F-6A14E07A2C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84594"/>
            <a:ext cx="12115800" cy="609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9E7BD0B-71D2-AD41-902D-A20FE316BD5C}"/>
              </a:ext>
            </a:extLst>
          </p:cNvPr>
          <p:cNvSpPr txBox="1"/>
          <p:nvPr/>
        </p:nvSpPr>
        <p:spPr>
          <a:xfrm>
            <a:off x="6322741" y="3022582"/>
            <a:ext cx="3629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Local copy does not match GitHub.</a:t>
            </a:r>
          </a:p>
          <a:p>
            <a:pPr algn="r"/>
            <a:r>
              <a:rPr lang="en-US" dirty="0"/>
              <a:t>Click to update GitHub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F6B97C-0A35-8E4D-948F-7784C3C874BB}"/>
              </a:ext>
            </a:extLst>
          </p:cNvPr>
          <p:cNvSpPr txBox="1"/>
          <p:nvPr/>
        </p:nvSpPr>
        <p:spPr>
          <a:xfrm>
            <a:off x="6322741" y="1365566"/>
            <a:ext cx="3629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Check if local and GitHub match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99BF6709-EAF3-B241-885E-D09C07494C7A}"/>
              </a:ext>
            </a:extLst>
          </p:cNvPr>
          <p:cNvSpPr/>
          <p:nvPr/>
        </p:nvSpPr>
        <p:spPr>
          <a:xfrm>
            <a:off x="9952272" y="4861906"/>
            <a:ext cx="289931" cy="569178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28DD9F-D597-AA4F-8F5F-A9A43ADA01C0}"/>
              </a:ext>
            </a:extLst>
          </p:cNvPr>
          <p:cNvSpPr txBox="1"/>
          <p:nvPr/>
        </p:nvSpPr>
        <p:spPr>
          <a:xfrm>
            <a:off x="6322741" y="4750188"/>
            <a:ext cx="3629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Local copy does not match GitHub.</a:t>
            </a:r>
          </a:p>
          <a:p>
            <a:pPr algn="r"/>
            <a:r>
              <a:rPr lang="en-US" dirty="0"/>
              <a:t>Click to update local</a:t>
            </a:r>
          </a:p>
        </p:txBody>
      </p:sp>
    </p:spTree>
    <p:extLst>
      <p:ext uri="{BB962C8B-B14F-4D97-AF65-F5344CB8AC3E}">
        <p14:creationId xmlns:p14="http://schemas.microsoft.com/office/powerpoint/2010/main" val="2094645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0A6EC-04AA-5B45-94C0-FF1C4EFE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organizations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C5F2A-B8D5-F442-A36B-5E8FE02E2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18971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Shared repository space</a:t>
            </a:r>
          </a:p>
          <a:p>
            <a:r>
              <a:rPr lang="en-US" dirty="0"/>
              <a:t>Shared features (</a:t>
            </a:r>
            <a:r>
              <a:rPr lang="en-US" i="1" dirty="0"/>
              <a:t>e.g.</a:t>
            </a:r>
            <a:r>
              <a:rPr lang="en-US" dirty="0"/>
              <a:t> private repos, LFS,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https://github.com/Wild-Microbiomes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B70AAC-341F-284F-A976-3AC5C45145A7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3"/>
              </a:rPr>
              <a:t>https://tinyurl.com/4zsqs2rd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B8691D-B95A-0A4D-8486-A8BF1339E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143" y="3139576"/>
            <a:ext cx="8599714" cy="3349092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6DC302C0-D4BC-A44B-8068-E07A658AE7A4}"/>
              </a:ext>
            </a:extLst>
          </p:cNvPr>
          <p:cNvSpPr/>
          <p:nvPr/>
        </p:nvSpPr>
        <p:spPr>
          <a:xfrm rot="5400000">
            <a:off x="4171023" y="5190497"/>
            <a:ext cx="289931" cy="992459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399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0A6EC-04AA-5B45-94C0-FF1C4EFE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61130F-26F9-4C40-9EE4-E5228A3A8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99143"/>
            <a:ext cx="10515600" cy="398952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B70AAC-341F-284F-A976-3AC5C45145A7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3"/>
              </a:rPr>
              <a:t>https://tinyurl.com/4zsqs2rd</a:t>
            </a:r>
            <a:r>
              <a:rPr lang="en-US" dirty="0"/>
              <a:t> 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D25902B8-C2BF-E949-9870-4E6FF4D43999}"/>
              </a:ext>
            </a:extLst>
          </p:cNvPr>
          <p:cNvSpPr/>
          <p:nvPr/>
        </p:nvSpPr>
        <p:spPr>
          <a:xfrm>
            <a:off x="3129659" y="2393688"/>
            <a:ext cx="289931" cy="62759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C1D0A-A3DC-0847-A131-0A4046146304}"/>
              </a:ext>
            </a:extLst>
          </p:cNvPr>
          <p:cNvSpPr txBox="1"/>
          <p:nvPr/>
        </p:nvSpPr>
        <p:spPr>
          <a:xfrm>
            <a:off x="3129659" y="1617566"/>
            <a:ext cx="296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Requests to merge in someone else’s code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F6655E4A-7E91-0946-B95C-DFF6D23A23EA}"/>
              </a:ext>
            </a:extLst>
          </p:cNvPr>
          <p:cNvSpPr/>
          <p:nvPr/>
        </p:nvSpPr>
        <p:spPr>
          <a:xfrm>
            <a:off x="2071015" y="2393688"/>
            <a:ext cx="289931" cy="62759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E438D5-E79D-BD40-AD51-72B2138B51B2}"/>
              </a:ext>
            </a:extLst>
          </p:cNvPr>
          <p:cNvSpPr txBox="1"/>
          <p:nvPr/>
        </p:nvSpPr>
        <p:spPr>
          <a:xfrm>
            <a:off x="-53374" y="1479067"/>
            <a:ext cx="2741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Let others know about errors, requested features, </a:t>
            </a:r>
            <a:r>
              <a:rPr lang="en-US" dirty="0" err="1"/>
              <a:t>etc</a:t>
            </a:r>
            <a:r>
              <a:rPr lang="en-US" dirty="0"/>
              <a:t> in their repo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EBA3E145-CB77-E447-8D59-124E93C823B6}"/>
              </a:ext>
            </a:extLst>
          </p:cNvPr>
          <p:cNvSpPr/>
          <p:nvPr/>
        </p:nvSpPr>
        <p:spPr>
          <a:xfrm rot="16200000" flipH="1">
            <a:off x="3038908" y="5039018"/>
            <a:ext cx="289931" cy="992459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B1BE47-D41F-0F42-80E3-ED2E32159856}"/>
              </a:ext>
            </a:extLst>
          </p:cNvPr>
          <p:cNvSpPr txBox="1"/>
          <p:nvPr/>
        </p:nvSpPr>
        <p:spPr>
          <a:xfrm>
            <a:off x="304800" y="5212081"/>
            <a:ext cx="2283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Automatically renders README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BAE24606-0A2B-474D-9D47-581C2684B615}"/>
              </a:ext>
            </a:extLst>
          </p:cNvPr>
          <p:cNvSpPr/>
          <p:nvPr/>
        </p:nvSpPr>
        <p:spPr>
          <a:xfrm rot="16200000" flipH="1">
            <a:off x="3038908" y="4104004"/>
            <a:ext cx="289931" cy="992459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850C38-135B-F44E-AFB9-E74E5597C00B}"/>
              </a:ext>
            </a:extLst>
          </p:cNvPr>
          <p:cNvSpPr txBox="1"/>
          <p:nvPr/>
        </p:nvSpPr>
        <p:spPr>
          <a:xfrm>
            <a:off x="304800" y="4397159"/>
            <a:ext cx="228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Files in repo</a:t>
            </a:r>
          </a:p>
        </p:txBody>
      </p:sp>
    </p:spTree>
    <p:extLst>
      <p:ext uri="{BB962C8B-B14F-4D97-AF65-F5344CB8AC3E}">
        <p14:creationId xmlns:p14="http://schemas.microsoft.com/office/powerpoint/2010/main" val="2789988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AEBE401-A433-894F-BC93-CACE870CCE3A}"/>
              </a:ext>
            </a:extLst>
          </p:cNvPr>
          <p:cNvSpPr txBox="1">
            <a:spLocks/>
          </p:cNvSpPr>
          <p:nvPr/>
        </p:nvSpPr>
        <p:spPr>
          <a:xfrm>
            <a:off x="838200" y="1524000"/>
            <a:ext cx="10515600" cy="4626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Select a file and view its commit history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Or view an entire repo’s history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C0A6EC-04AA-5B45-94C0-FF1C4EFE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history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B70AAC-341F-284F-A976-3AC5C45145A7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2"/>
              </a:rPr>
              <a:t>https://tinyurl.com/4zsqs2rd</a:t>
            </a:r>
            <a:r>
              <a:rPr lang="en-US" dirty="0"/>
              <a:t>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53A5626-799F-6B49-9A20-C9A6ECECE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9457" y="1935539"/>
            <a:ext cx="9285514" cy="1697415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7C723A-30B9-514E-B9BC-23CFDD7BC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715" y="4021734"/>
            <a:ext cx="9285514" cy="246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67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0A6EC-04AA-5B45-94C0-FF1C4EFE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permissions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B70AAC-341F-284F-A976-3AC5C45145A7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2"/>
              </a:rPr>
              <a:t>https://tinyurl.com/4zsqs2rd</a:t>
            </a:r>
            <a:r>
              <a:rPr lang="en-US" dirty="0"/>
              <a:t>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8DF422C-FCA4-E545-951E-CD09884388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1583" y="1690688"/>
            <a:ext cx="10128834" cy="4784669"/>
          </a:xfr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37DCA06B-3193-6F42-BC65-A0F400506774}"/>
              </a:ext>
            </a:extLst>
          </p:cNvPr>
          <p:cNvSpPr/>
          <p:nvPr/>
        </p:nvSpPr>
        <p:spPr>
          <a:xfrm>
            <a:off x="6790903" y="1093219"/>
            <a:ext cx="289931" cy="992459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41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542E4-C78A-FE4A-881D-EB380FB7C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with the world!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4E91C5-3327-BB4D-8844-CE6B4DF77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2319" y="1234814"/>
            <a:ext cx="7987362" cy="525385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3263EA-3863-394D-A81D-E6E7DE4E1467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3"/>
              </a:rPr>
              <a:t>https://tinyurl.com/4zsqs2rd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9913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4F9FA-DF94-2648-90B9-35BD5CB29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major aspect we did not have time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00C7C-80E8-7545-92D2-4DC1933C7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git branches</a:t>
            </a:r>
          </a:p>
          <a:p>
            <a:pPr lvl="1"/>
            <a:r>
              <a:rPr lang="en-US" dirty="0"/>
              <a:t>Have multiple, simultaneous copies of files at different version points</a:t>
            </a:r>
          </a:p>
          <a:p>
            <a:pPr lvl="1"/>
            <a:r>
              <a:rPr lang="en-US" dirty="0"/>
              <a:t>Useful if you want to try something without changing your currently working version or if multiple people simultaneously work on a file</a:t>
            </a:r>
          </a:p>
          <a:p>
            <a:pPr lvl="1"/>
            <a:endParaRPr lang="en-US" dirty="0"/>
          </a:p>
        </p:txBody>
      </p:sp>
      <p:pic>
        <p:nvPicPr>
          <p:cNvPr id="1026" name="Picture 2" descr="Image result for git branches">
            <a:extLst>
              <a:ext uri="{FF2B5EF4-FFF2-40B4-BE49-F238E27FC236}">
                <a16:creationId xmlns:a16="http://schemas.microsoft.com/office/drawing/2014/main" id="{5DC139BD-7579-1646-AAB7-116295069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735090"/>
            <a:ext cx="5029200" cy="2576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DE990E-4861-2748-BE73-9FADE39442EB}"/>
              </a:ext>
            </a:extLst>
          </p:cNvPr>
          <p:cNvSpPr txBox="1"/>
          <p:nvPr/>
        </p:nvSpPr>
        <p:spPr>
          <a:xfrm>
            <a:off x="9637326" y="6519636"/>
            <a:ext cx="2554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</a:t>
            </a:r>
            <a:r>
              <a:rPr lang="en-US" dirty="0" err="1"/>
              <a:t>nobeldesktop.com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FABE6-75F8-5D46-90EB-004C90872ED9}"/>
              </a:ext>
            </a:extLst>
          </p:cNvPr>
          <p:cNvSpPr txBox="1"/>
          <p:nvPr/>
        </p:nvSpPr>
        <p:spPr>
          <a:xfrm>
            <a:off x="3581400" y="5279572"/>
            <a:ext cx="88174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B050"/>
                </a:solidFill>
              </a:rPr>
              <a:t>Main</a:t>
            </a:r>
          </a:p>
        </p:txBody>
      </p:sp>
    </p:spTree>
    <p:extLst>
      <p:ext uri="{BB962C8B-B14F-4D97-AF65-F5344CB8AC3E}">
        <p14:creationId xmlns:p14="http://schemas.microsoft.com/office/powerpoint/2010/main" val="437517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016F7-8C0D-1948-9064-F5FE76E5F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904" y="2924310"/>
            <a:ext cx="5079997" cy="1009378"/>
          </a:xfrm>
        </p:spPr>
        <p:txBody>
          <a:bodyPr>
            <a:normAutofit/>
          </a:bodyPr>
          <a:lstStyle/>
          <a:p>
            <a:r>
              <a:rPr lang="en-US" dirty="0"/>
              <a:t>Questions?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4E149F-16FA-AA42-BD0A-0D9476D81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152" y="644434"/>
            <a:ext cx="4176848" cy="55691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5FE934-ECEE-C344-ADD2-9A849F0C5285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3"/>
              </a:rPr>
              <a:t>https://tinyurl.com/4zsqs2rd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7643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0A6EC-04AA-5B45-94C0-FF1C4EFE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C5F2A-B8D5-F442-A36B-5E8FE02E2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Date files</a:t>
            </a:r>
          </a:p>
          <a:p>
            <a:endParaRPr lang="en-US" dirty="0"/>
          </a:p>
          <a:p>
            <a:r>
              <a:rPr lang="en-US" dirty="0"/>
              <a:t>Version numbers (v1.0.0)</a:t>
            </a:r>
          </a:p>
          <a:p>
            <a:endParaRPr lang="en-US" dirty="0"/>
          </a:p>
          <a:p>
            <a:r>
              <a:rPr lang="en-US" dirty="0"/>
              <a:t>Distributed (git)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591CD-946F-0C49-8938-26A063655FA0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2"/>
              </a:rPr>
              <a:t>https://tinyurl.com/4zsqs2rd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7940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F77C0A1-7AA5-7048-BB97-55D1261FE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749" y="0"/>
            <a:ext cx="4866501" cy="64886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F652BC-24E9-0547-90F4-9A30BB99AAF6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3"/>
              </a:rPr>
              <a:t>https://tinyurl.com/4zsqs2rd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8184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0A6EC-04AA-5B45-94C0-FF1C4EFE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version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C5F2A-B8D5-F442-A36B-5E8FE02E2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Current version and complete history are </a:t>
            </a:r>
            <a:r>
              <a:rPr lang="en-US" u="sng" dirty="0"/>
              <a:t>distributed</a:t>
            </a:r>
            <a:r>
              <a:rPr lang="en-US" dirty="0"/>
              <a:t> together</a:t>
            </a:r>
          </a:p>
          <a:p>
            <a:endParaRPr lang="en-US" dirty="0"/>
          </a:p>
          <a:p>
            <a:r>
              <a:rPr lang="en-US" dirty="0"/>
              <a:t>Time-stamp</a:t>
            </a:r>
          </a:p>
          <a:p>
            <a:r>
              <a:rPr lang="en-US" dirty="0"/>
              <a:t>Comment</a:t>
            </a:r>
          </a:p>
          <a:p>
            <a:r>
              <a:rPr lang="en-US" dirty="0"/>
              <a:t>Author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36D5C0-F60D-CC46-A480-13BF56A66BF3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2"/>
              </a:rPr>
              <a:t>https://tinyurl.com/4zsqs2rd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2492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0D402-4B0A-DA49-B9D3-BCE9C075E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Collaborate with yourself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A29AB-1C6F-D14A-9BDF-00FDEB7A86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on your local computer</a:t>
            </a:r>
          </a:p>
        </p:txBody>
      </p:sp>
    </p:spTree>
    <p:extLst>
      <p:ext uri="{BB962C8B-B14F-4D97-AF65-F5344CB8AC3E}">
        <p14:creationId xmlns:p14="http://schemas.microsoft.com/office/powerpoint/2010/main" val="213753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0A6EC-04AA-5B45-94C0-FF1C4EFE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“Standard” workflow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61CA4E-B101-404F-ADD7-614DA1854E38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2"/>
              </a:rPr>
              <a:t>https://tinyurl.com/4zsqs2rd</a:t>
            </a:r>
            <a:r>
              <a:rPr lang="en-US" dirty="0"/>
              <a:t>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27B30CC-F9AC-7046-925B-CEA5F24F1E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754"/>
          <a:stretch/>
        </p:blipFill>
        <p:spPr>
          <a:xfrm>
            <a:off x="3448594" y="1314473"/>
            <a:ext cx="4484914" cy="52351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96CDA3F-8010-954A-89B6-9DF39E19EB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46" r="53667"/>
          <a:stretch/>
        </p:blipFill>
        <p:spPr>
          <a:xfrm>
            <a:off x="7933508" y="1314473"/>
            <a:ext cx="809897" cy="523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8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0A6EC-04AA-5B45-94C0-FF1C4EFE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workflow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DFCA55-570D-A04C-80F9-927AE27951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395" b="16957"/>
          <a:stretch/>
        </p:blipFill>
        <p:spPr>
          <a:xfrm>
            <a:off x="6977892" y="128438"/>
            <a:ext cx="1580308" cy="7688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61CA4E-B101-404F-ADD7-614DA1854E38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3"/>
              </a:rPr>
              <a:t>https://tinyurl.com/4zsqs2rd</a:t>
            </a:r>
            <a:r>
              <a:rPr lang="en-US" dirty="0"/>
              <a:t>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F75AEFE-7822-D94C-A7D1-7C1F39F4A4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50000" r="11127" b="86711"/>
          <a:stretch/>
        </p:blipFill>
        <p:spPr>
          <a:xfrm>
            <a:off x="3082834" y="1318272"/>
            <a:ext cx="4685212" cy="696522"/>
          </a:xfrm>
        </p:spPr>
      </p:pic>
      <p:sp>
        <p:nvSpPr>
          <p:cNvPr id="13" name="Left Brace 12">
            <a:extLst>
              <a:ext uri="{FF2B5EF4-FFF2-40B4-BE49-F238E27FC236}">
                <a16:creationId xmlns:a16="http://schemas.microsoft.com/office/drawing/2014/main" id="{08B58178-8127-FE47-9AA7-0A67E3734086}"/>
              </a:ext>
            </a:extLst>
          </p:cNvPr>
          <p:cNvSpPr/>
          <p:nvPr/>
        </p:nvSpPr>
        <p:spPr>
          <a:xfrm rot="5400000">
            <a:off x="6987766" y="598951"/>
            <a:ext cx="280561" cy="1070992"/>
          </a:xfrm>
          <a:prstGeom prst="leftBrace">
            <a:avLst>
              <a:gd name="adj1" fmla="val 8333"/>
              <a:gd name="adj2" fmla="val 50521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Content Placeholder 8">
            <a:extLst>
              <a:ext uri="{FF2B5EF4-FFF2-40B4-BE49-F238E27FC236}">
                <a16:creationId xmlns:a16="http://schemas.microsoft.com/office/drawing/2014/main" id="{D58DBA74-A38A-9645-A46A-71CB400169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14683" r="9682" b="57859"/>
          <a:stretch/>
        </p:blipFill>
        <p:spPr>
          <a:xfrm>
            <a:off x="3082834" y="2087830"/>
            <a:ext cx="4859383" cy="1439141"/>
          </a:xfrm>
          <a:prstGeom prst="rect">
            <a:avLst/>
          </a:prstGeom>
        </p:spPr>
      </p:pic>
      <p:pic>
        <p:nvPicPr>
          <p:cNvPr id="19" name="Content Placeholder 8">
            <a:extLst>
              <a:ext uri="{FF2B5EF4-FFF2-40B4-BE49-F238E27FC236}">
                <a16:creationId xmlns:a16="http://schemas.microsoft.com/office/drawing/2014/main" id="{F7D2FA92-9E39-4B44-932B-50CEDA9207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42141" r="10332" b="29007"/>
          <a:stretch/>
        </p:blipFill>
        <p:spPr>
          <a:xfrm>
            <a:off x="3082834" y="3526971"/>
            <a:ext cx="4781006" cy="1512179"/>
          </a:xfrm>
          <a:prstGeom prst="rect">
            <a:avLst/>
          </a:prstGeom>
        </p:spPr>
      </p:pic>
      <p:pic>
        <p:nvPicPr>
          <p:cNvPr id="22" name="Content Placeholder 8">
            <a:extLst>
              <a:ext uri="{FF2B5EF4-FFF2-40B4-BE49-F238E27FC236}">
                <a16:creationId xmlns:a16="http://schemas.microsoft.com/office/drawing/2014/main" id="{C699CAAA-C576-3D45-9004-A537EB04DF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70993" r="10332" b="1351"/>
          <a:stretch/>
        </p:blipFill>
        <p:spPr>
          <a:xfrm>
            <a:off x="3082834" y="5039150"/>
            <a:ext cx="4781006" cy="1449518"/>
          </a:xfrm>
          <a:prstGeom prst="rect">
            <a:avLst/>
          </a:prstGeom>
        </p:spPr>
      </p:pic>
      <p:pic>
        <p:nvPicPr>
          <p:cNvPr id="23" name="Content Placeholder 8">
            <a:extLst>
              <a:ext uri="{FF2B5EF4-FFF2-40B4-BE49-F238E27FC236}">
                <a16:creationId xmlns:a16="http://schemas.microsoft.com/office/drawing/2014/main" id="{62713589-C7C0-3146-B667-319497D682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319" t="-54" r="-1" b="1352"/>
          <a:stretch/>
        </p:blipFill>
        <p:spPr>
          <a:xfrm>
            <a:off x="7942216" y="1318272"/>
            <a:ext cx="1166949" cy="517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9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E0FD8-003A-2F40-A030-33ED6B0B1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staging area (index)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7082D-B639-B647-B1E4-39A09819A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When would you </a:t>
            </a:r>
            <a:r>
              <a:rPr lang="en-US" dirty="0">
                <a:solidFill>
                  <a:srgbClr val="00B050"/>
                </a:solidFill>
              </a:rPr>
              <a:t>add</a:t>
            </a:r>
            <a:r>
              <a:rPr lang="en-US" dirty="0"/>
              <a:t> to the staging area but not </a:t>
            </a:r>
            <a:r>
              <a:rPr lang="en-US" dirty="0">
                <a:solidFill>
                  <a:srgbClr val="00B050"/>
                </a:solidFill>
              </a:rPr>
              <a:t>commit</a:t>
            </a:r>
            <a:r>
              <a:rPr lang="en-US" dirty="0"/>
              <a:t> to the repository?</a:t>
            </a:r>
          </a:p>
          <a:p>
            <a:endParaRPr lang="en-US" dirty="0"/>
          </a:p>
          <a:p>
            <a:r>
              <a:rPr lang="en-US" dirty="0"/>
              <a:t>Adding multiple files, saving under 1 commit </a:t>
            </a:r>
          </a:p>
          <a:p>
            <a:endParaRPr lang="en-US" dirty="0"/>
          </a:p>
          <a:p>
            <a:r>
              <a:rPr lang="en-US" dirty="0"/>
              <a:t>Not sure you want that particular version saved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F69605-FD6F-DF4A-8E60-9CAA06AF16A4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kadm@uw.edu</a:t>
            </a:r>
            <a:r>
              <a:rPr lang="en-US" dirty="0"/>
              <a:t>	@</a:t>
            </a:r>
            <a:r>
              <a:rPr lang="en-US" dirty="0" err="1"/>
              <a:t>kdillmcfarland</a:t>
            </a:r>
            <a:r>
              <a:rPr lang="en-US" dirty="0"/>
              <a:t>						Slides </a:t>
            </a:r>
            <a:r>
              <a:rPr lang="en-US" dirty="0">
                <a:hlinkClick r:id="rId2"/>
              </a:rPr>
              <a:t>https://tinyurl.com/4zsqs2rd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0180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</TotalTime>
  <Words>983</Words>
  <Application>Microsoft Macintosh PowerPoint</Application>
  <PresentationFormat>Widescreen</PresentationFormat>
  <Paragraphs>132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Version control with  git and GitHub </vt:lpstr>
      <vt:lpstr>PowerPoint Presentation</vt:lpstr>
      <vt:lpstr>Version control</vt:lpstr>
      <vt:lpstr>PowerPoint Presentation</vt:lpstr>
      <vt:lpstr>Distributed version control</vt:lpstr>
      <vt:lpstr>Collaborate with yourself</vt:lpstr>
      <vt:lpstr>“Standard” workflow</vt:lpstr>
      <vt:lpstr>git workflow</vt:lpstr>
      <vt:lpstr>The staging area (index)</vt:lpstr>
      <vt:lpstr>Create a new repository</vt:lpstr>
      <vt:lpstr>Add and commit a file</vt:lpstr>
      <vt:lpstr>Ignore a file</vt:lpstr>
      <vt:lpstr>View complete history</vt:lpstr>
      <vt:lpstr>Revert back to old versions</vt:lpstr>
      <vt:lpstr>Collaborate with others</vt:lpstr>
      <vt:lpstr>GitHub</vt:lpstr>
      <vt:lpstr>GitHub workflow</vt:lpstr>
      <vt:lpstr>git and GitHub limitations</vt:lpstr>
      <vt:lpstr>Publish to GitHub</vt:lpstr>
      <vt:lpstr>Working with GitHub</vt:lpstr>
      <vt:lpstr>GitHub organizations</vt:lpstr>
      <vt:lpstr>GitHub repos</vt:lpstr>
      <vt:lpstr>GitHub history</vt:lpstr>
      <vt:lpstr>GitHub permissions</vt:lpstr>
      <vt:lpstr>Share with the world!</vt:lpstr>
      <vt:lpstr>One major aspect we did not have time for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 Dill-McFarland</dc:creator>
  <cp:lastModifiedBy>Kim Dill-McFarland</cp:lastModifiedBy>
  <cp:revision>58</cp:revision>
  <dcterms:created xsi:type="dcterms:W3CDTF">2020-12-14T22:18:07Z</dcterms:created>
  <dcterms:modified xsi:type="dcterms:W3CDTF">2021-02-11T16:31:08Z</dcterms:modified>
</cp:coreProperties>
</file>